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75" r:id="rId2"/>
    <p:sldId id="276" r:id="rId3"/>
    <p:sldId id="277" r:id="rId4"/>
    <p:sldId id="282" r:id="rId5"/>
    <p:sldId id="279" r:id="rId6"/>
    <p:sldId id="268" r:id="rId7"/>
  </p:sldIdLst>
  <p:sldSz cx="12192000" cy="6858000"/>
  <p:notesSz cx="6858000" cy="12192000"/>
  <p:embeddedFontLst>
    <p:embeddedFont>
      <p:font typeface="MiSans" panose="02010600030101010101" charset="-122"/>
      <p:regular r:id="rId9"/>
    </p:embeddedFont>
    <p:embeddedFont>
      <p:font typeface="Cambria Math" panose="02040503050406030204" pitchFamily="18" charset="0"/>
      <p:regular r:id="rId10"/>
    </p:embeddedFont>
    <p:embeddedFont>
      <p:font typeface="等线" panose="02010600030101010101" pitchFamily="2" charset="-122"/>
      <p:regular r:id="rId11"/>
      <p:bold r:id="rId1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4610"/>
  </p:normalViewPr>
  <p:slideViewPr>
    <p:cSldViewPr snapToGrid="0" snapToObjects="1">
      <p:cViewPr varScale="1">
        <p:scale>
          <a:sx n="78" d="100"/>
          <a:sy n="78" d="100"/>
        </p:scale>
        <p:origin x="43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267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4C2341-1F09-60F5-1EC6-AF9BA466D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2FDDEE-BDDD-85AE-52B7-39E3F46732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D7DE00-A26A-16D9-A95E-AD20A76C03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AFDD01-5248-DAF9-FDDC-CF88989BA3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4322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E6216-D463-1597-F14A-691BC3B36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45D39A-4250-C656-FE02-4CAAF2AF10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74220F-2082-1279-6AB0-BB562D1498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B460DB-AEDC-0310-4D01-E17215E02B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1237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3-d2tarltnfo2stf9djk2g.png"/>
          <p:cNvPicPr>
            <a:picLocks noChangeAspect="1"/>
          </p:cNvPicPr>
          <p:nvPr/>
        </p:nvPicPr>
        <p:blipFill>
          <a:blip r:embed="rId3"/>
          <a:srcRect l="11651" t="6196" r="5498" b="95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964861" y="4977146"/>
            <a:ext cx="5246834" cy="75477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汇报人：林银蕊 甘芝清 黄慧雯</a:t>
            </a:r>
          </a:p>
        </p:txBody>
      </p:sp>
      <p:sp>
        <p:nvSpPr>
          <p:cNvPr id="5" name="Text 2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/0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728118" y="6316221"/>
            <a:ext cx="704469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pic>
        <p:nvPicPr>
          <p:cNvPr id="13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188085" y="102870"/>
            <a:ext cx="262890" cy="1170305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34377" y="1293676"/>
            <a:ext cx="6201881" cy="313932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第</a:t>
            </a:r>
            <a:r>
              <a:rPr lang="en-US" altLang="zh-CN" sz="6600" b="1" noProof="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</a:t>
            </a: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章</a:t>
            </a: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无线网络和移动网络</a:t>
            </a:r>
            <a:endParaRPr kumimoji="0" lang="en-US" altLang="zh-CN" sz="6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  课后习题讲解</a:t>
            </a:r>
          </a:p>
        </p:txBody>
      </p:sp>
      <p:pic>
        <p:nvPicPr>
          <p:cNvPr id="15" name="Image 2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948012" y="4977146"/>
            <a:ext cx="780106" cy="820784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73113" y="5525261"/>
            <a:ext cx="1131570" cy="81523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7" name="Text 12"/>
          <p:cNvSpPr/>
          <p:nvPr/>
        </p:nvSpPr>
        <p:spPr>
          <a:xfrm>
            <a:off x="734695" y="5018515"/>
            <a:ext cx="1131570" cy="8152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501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03262" y="2025650"/>
            <a:ext cx="1408430" cy="8001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44549" y="1925955"/>
            <a:ext cx="2465529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kumimoji="0" lang="en-US" sz="6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 2"/>
          <p:cNvSpPr/>
          <p:nvPr/>
        </p:nvSpPr>
        <p:spPr>
          <a:xfrm>
            <a:off x="844550" y="2692400"/>
            <a:ext cx="2663190" cy="43299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hape 3"/>
          <p:cNvSpPr/>
          <p:nvPr/>
        </p:nvSpPr>
        <p:spPr>
          <a:xfrm>
            <a:off x="924560" y="2670810"/>
            <a:ext cx="166497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headEnd type="none"/>
            <a:tailEnd type="none"/>
          </a:ln>
        </p:spPr>
      </p:sp>
      <p:pic>
        <p:nvPicPr>
          <p:cNvPr id="7" name="Image 1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8" name="Image 2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5" name="Shape 10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6" name="Shape 1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Shape 1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hape 1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21" name="Text 1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Shape 17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3" name="Text 18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Shape 19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5" name="Text 20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Shape 21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7" name="Text 22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8" name="Image 3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2252980" y="4632325"/>
            <a:ext cx="892175" cy="938530"/>
          </a:xfrm>
          <a:prstGeom prst="rect">
            <a:avLst/>
          </a:prstGeom>
        </p:spPr>
      </p:pic>
      <p:sp>
        <p:nvSpPr>
          <p:cNvPr id="29" name="Shape 23"/>
          <p:cNvSpPr/>
          <p:nvPr/>
        </p:nvSpPr>
        <p:spPr>
          <a:xfrm>
            <a:off x="2052955" y="5259070"/>
            <a:ext cx="1294130" cy="93218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30" name="Text 24"/>
          <p:cNvSpPr/>
          <p:nvPr/>
        </p:nvSpPr>
        <p:spPr>
          <a:xfrm>
            <a:off x="2052955" y="5259070"/>
            <a:ext cx="1294130" cy="9321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1" name="Image 4" descr="https://kimi-img.moonshot.cn/pub/slides/slides_tmpl/image/25-09-05-17:31:01-d2tarldnfo2stf9djk0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9841865" y="1183640"/>
            <a:ext cx="1897380" cy="1684020"/>
          </a:xfrm>
          <a:prstGeom prst="rect">
            <a:avLst/>
          </a:prstGeom>
        </p:spPr>
      </p:pic>
      <p:sp>
        <p:nvSpPr>
          <p:cNvPr id="33" name="Text 26"/>
          <p:cNvSpPr/>
          <p:nvPr/>
        </p:nvSpPr>
        <p:spPr>
          <a:xfrm>
            <a:off x="6308742" y="2452161"/>
            <a:ext cx="4260404" cy="8309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书本习题题</a:t>
            </a:r>
            <a:endParaRPr kumimoji="0" lang="en-US" sz="5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Shape 4">
            <a:extLst>
              <a:ext uri="{FF2B5EF4-FFF2-40B4-BE49-F238E27FC236}">
                <a16:creationId xmlns:a16="http://schemas.microsoft.com/office/drawing/2014/main" id="{982A5FC8-C5C5-B2E8-A265-ED99ED045129}"/>
              </a:ext>
            </a:extLst>
          </p:cNvPr>
          <p:cNvSpPr/>
          <p:nvPr/>
        </p:nvSpPr>
        <p:spPr>
          <a:xfrm flipH="1">
            <a:off x="4709608" y="2627895"/>
            <a:ext cx="198756" cy="531417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46" name="Text 25">
            <a:extLst>
              <a:ext uri="{FF2B5EF4-FFF2-40B4-BE49-F238E27FC236}">
                <a16:creationId xmlns:a16="http://schemas.microsoft.com/office/drawing/2014/main" id="{63F1983C-AF36-266A-A04E-7BDDDAEDC8BF}"/>
              </a:ext>
            </a:extLst>
          </p:cNvPr>
          <p:cNvSpPr/>
          <p:nvPr/>
        </p:nvSpPr>
        <p:spPr>
          <a:xfrm>
            <a:off x="5110355" y="2506294"/>
            <a:ext cx="1408429" cy="8309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4B62E1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01.</a:t>
            </a:r>
            <a:endParaRPr kumimoji="0" lang="en-US" sz="5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3" grpId="0" animBg="1"/>
      <p:bldP spid="4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500" b="0" i="0" u="none" strike="noStrike" kern="1200" cap="none" spc="0" normalizeH="0" baseline="0" noProof="0" dirty="0">
                <a:ln>
                  <a:noFill/>
                </a:ln>
                <a:solidFill>
                  <a:srgbClr val="F2F7FA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kumimoji="0" lang="en-US" altLang="zh-CN" sz="8500" b="0" i="0" u="none" strike="noStrike" kern="1200" cap="none" spc="0" normalizeH="0" baseline="0" noProof="0" dirty="0">
                <a:ln>
                  <a:noFill/>
                </a:ln>
                <a:solidFill>
                  <a:srgbClr val="F2F7FA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1"/>
          <p:cNvSpPr/>
          <p:nvPr/>
        </p:nvSpPr>
        <p:spPr>
          <a:xfrm>
            <a:off x="586512" y="2864485"/>
            <a:ext cx="6607175" cy="10333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书本习</a:t>
            </a: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题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77CC1-808F-BADB-F0D0-69764C288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>
            <a:extLst>
              <a:ext uri="{FF2B5EF4-FFF2-40B4-BE49-F238E27FC236}">
                <a16:creationId xmlns:a16="http://schemas.microsoft.com/office/drawing/2014/main" id="{B756DA46-6E01-64DB-7DD8-051A70759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15">
            <a:extLst>
              <a:ext uri="{FF2B5EF4-FFF2-40B4-BE49-F238E27FC236}">
                <a16:creationId xmlns:a16="http://schemas.microsoft.com/office/drawing/2014/main" id="{1659E9A1-150F-91A1-A2C5-D3C7381D6D95}"/>
              </a:ext>
            </a:extLst>
          </p:cNvPr>
          <p:cNvSpPr/>
          <p:nvPr/>
        </p:nvSpPr>
        <p:spPr>
          <a:xfrm>
            <a:off x="1381125" y="2271395"/>
            <a:ext cx="2138971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4744054E-38D6-7961-7866-92125BAA61A1}"/>
              </a:ext>
            </a:extLst>
          </p:cNvPr>
          <p:cNvSpPr/>
          <p:nvPr/>
        </p:nvSpPr>
        <p:spPr>
          <a:xfrm>
            <a:off x="685800" y="332105"/>
            <a:ext cx="9799955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2D469932-6BCC-8F09-55A2-44E21B3F6D55}"/>
              </a:ext>
            </a:extLst>
          </p:cNvPr>
          <p:cNvSpPr/>
          <p:nvPr/>
        </p:nvSpPr>
        <p:spPr>
          <a:xfrm>
            <a:off x="957580" y="603885"/>
            <a:ext cx="9799955" cy="5847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书本习题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9-16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IEEE 802.3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IEEE 802.11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局域网</a:t>
            </a:r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D878192F-A219-1409-B7FF-D6578B9AFFAF}"/>
              </a:ext>
            </a:extLst>
          </p:cNvPr>
          <p:cNvSpPr/>
          <p:nvPr/>
        </p:nvSpPr>
        <p:spPr>
          <a:xfrm>
            <a:off x="529048" y="1217528"/>
            <a:ext cx="10800038" cy="5147689"/>
          </a:xfrm>
          <a:custGeom>
            <a:avLst/>
            <a:gdLst/>
            <a:ahLst/>
            <a:cxnLst/>
            <a:rect l="l" t="t" r="r" b="b"/>
            <a:pathLst>
              <a:path w="5740400" h="1930400">
                <a:moveTo>
                  <a:pt x="101597" y="0"/>
                </a:moveTo>
                <a:lnTo>
                  <a:pt x="5638803" y="0"/>
                </a:lnTo>
                <a:cubicBezTo>
                  <a:pt x="5694913" y="0"/>
                  <a:pt x="5740400" y="45487"/>
                  <a:pt x="5740400" y="101597"/>
                </a:cubicBezTo>
                <a:lnTo>
                  <a:pt x="5740400" y="1828803"/>
                </a:lnTo>
                <a:cubicBezTo>
                  <a:pt x="5740400" y="1884913"/>
                  <a:pt x="5694913" y="1930400"/>
                  <a:pt x="56388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pic>
        <p:nvPicPr>
          <p:cNvPr id="9" name="Image 1">
            <a:extLst>
              <a:ext uri="{FF2B5EF4-FFF2-40B4-BE49-F238E27FC236}">
                <a16:creationId xmlns:a16="http://schemas.microsoft.com/office/drawing/2014/main" id="{31316199-2BAE-7268-1EC4-3767689411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70228"/>
            <a:ext cx="13553440" cy="622317"/>
          </a:xfrm>
          <a:prstGeom prst="rect">
            <a:avLst/>
          </a:prstGeom>
        </p:spPr>
      </p:pic>
      <p:sp>
        <p:nvSpPr>
          <p:cNvPr id="10" name="Text 13">
            <a:extLst>
              <a:ext uri="{FF2B5EF4-FFF2-40B4-BE49-F238E27FC236}">
                <a16:creationId xmlns:a16="http://schemas.microsoft.com/office/drawing/2014/main" id="{D2B0EFEE-BD7E-C89F-D737-E33F5B344E71}"/>
              </a:ext>
            </a:extLst>
          </p:cNvPr>
          <p:cNvSpPr/>
          <p:nvPr/>
        </p:nvSpPr>
        <p:spPr>
          <a:xfrm>
            <a:off x="371749" y="1338453"/>
            <a:ext cx="10114006" cy="102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9F823156-4D26-D169-6D05-0EBC09F9ACBB}"/>
              </a:ext>
            </a:extLst>
          </p:cNvPr>
          <p:cNvSpPr/>
          <p:nvPr/>
        </p:nvSpPr>
        <p:spPr>
          <a:xfrm>
            <a:off x="814736" y="1859627"/>
            <a:ext cx="10514350" cy="4992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lvl="0">
              <a:lnSpc>
                <a:spcPct val="130000"/>
              </a:lnSpc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解答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:IEEE 802.3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和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IEEE 802.11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局域网的主要区别如表所示。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077751-4565-9A00-AB1E-0BBFF716E359}"/>
              </a:ext>
            </a:extLst>
          </p:cNvPr>
          <p:cNvSpPr txBox="1"/>
          <p:nvPr/>
        </p:nvSpPr>
        <p:spPr>
          <a:xfrm>
            <a:off x="429343" y="1293800"/>
            <a:ext cx="11285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试比较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IEEE 802.3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IEEE 802.11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局域网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找出它们之间的主要区别。</a:t>
            </a:r>
            <a:endParaRPr lang="zh-CN" altLang="en-US" sz="2000" dirty="0"/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97DBF216-67CD-DFCE-23B0-DF2D8A748E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0772443"/>
              </p:ext>
            </p:extLst>
          </p:nvPr>
        </p:nvGraphicFramePr>
        <p:xfrm>
          <a:off x="798282" y="2425968"/>
          <a:ext cx="10331037" cy="3727000"/>
        </p:xfrm>
        <a:graphic>
          <a:graphicData uri="http://schemas.openxmlformats.org/drawingml/2006/table">
            <a:tbl>
              <a:tblPr bandRow="1" bandCol="1">
                <a:tableStyleId>{7DF18680-E054-41AD-8BC1-D1AEF772440D}</a:tableStyleId>
              </a:tblPr>
              <a:tblGrid>
                <a:gridCol w="2185978">
                  <a:extLst>
                    <a:ext uri="{9D8B030D-6E8A-4147-A177-3AD203B41FA5}">
                      <a16:colId xmlns:a16="http://schemas.microsoft.com/office/drawing/2014/main" val="812599986"/>
                    </a:ext>
                  </a:extLst>
                </a:gridCol>
                <a:gridCol w="2894433">
                  <a:extLst>
                    <a:ext uri="{9D8B030D-6E8A-4147-A177-3AD203B41FA5}">
                      <a16:colId xmlns:a16="http://schemas.microsoft.com/office/drawing/2014/main" val="4090595386"/>
                    </a:ext>
                  </a:extLst>
                </a:gridCol>
                <a:gridCol w="5250626">
                  <a:extLst>
                    <a:ext uri="{9D8B030D-6E8A-4147-A177-3AD203B41FA5}">
                      <a16:colId xmlns:a16="http://schemas.microsoft.com/office/drawing/2014/main" val="1382383877"/>
                    </a:ext>
                  </a:extLst>
                </a:gridCol>
              </a:tblGrid>
              <a:tr h="26686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1">
                          <a:solidFill>
                            <a:srgbClr val="000000"/>
                          </a:solidFill>
                          <a:effectLst/>
                        </a:rPr>
                        <a:t>比较项目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IEEE 802.3 </a:t>
                      </a:r>
                      <a:r>
                        <a:rPr lang="zh-CN" altLang="en-US" sz="1200" b="1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局域网 </a:t>
                      </a:r>
                      <a:r>
                        <a:rPr lang="en-US" altLang="zh-CN" sz="1200" b="1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(</a:t>
                      </a:r>
                      <a:r>
                        <a:rPr lang="zh-CN" altLang="en-US" sz="1200" b="1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以太网</a:t>
                      </a:r>
                      <a:r>
                        <a:rPr lang="en-US" altLang="zh-CN" sz="1200" b="1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IEEE 802.11 </a:t>
                      </a:r>
                      <a:r>
                        <a:rPr lang="zh-CN" altLang="en-US" sz="1200" b="1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无线局域网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05146119"/>
                  </a:ext>
                </a:extLst>
              </a:tr>
              <a:tr h="26686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使用的协议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sz="1200" b="0">
                          <a:effectLst/>
                        </a:rPr>
                        <a:t>CSMA/CD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sz="1200" b="0">
                          <a:effectLst/>
                        </a:rPr>
                        <a:t>CSMA/CA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09886668"/>
                  </a:ext>
                </a:extLst>
              </a:tr>
              <a:tr h="425168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要发送数据时检测到信道空闲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立即发送数据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推后一段帧间间隔 </a:t>
                      </a:r>
                      <a:r>
                        <a:rPr lang="en-US" altLang="zh-CN" sz="1200" b="0">
                          <a:effectLst/>
                        </a:rPr>
                        <a:t>DIFS</a:t>
                      </a:r>
                      <a:r>
                        <a:rPr lang="zh-CN" altLang="en-US" sz="1200" b="0">
                          <a:effectLst/>
                        </a:rPr>
                        <a:t>，再根据情况，立即发送或执行退避算法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48207801"/>
                  </a:ext>
                </a:extLst>
              </a:tr>
              <a:tr h="583476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执行退避算法的时机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仅在检测到碰撞后要进行重传时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信道忙推迟接入，进行争用期；未收到确认进行重传；发送后续帧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12036033"/>
                  </a:ext>
                </a:extLst>
              </a:tr>
              <a:tr h="583476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发送数据的过程中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边发送边检测信道，检测到碰撞就中止发送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发送过程中不能检测碰撞，不能中止发送，必须把整个数据帧发完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13379189"/>
                  </a:ext>
                </a:extLst>
              </a:tr>
              <a:tr h="26686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收到正确的帧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不发送确认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要发送确认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79784268"/>
                  </a:ext>
                </a:extLst>
              </a:tr>
              <a:tr h="26686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传输媒体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有线，必须是有线接入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无线，接入很方便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64343712"/>
                  </a:ext>
                </a:extLst>
              </a:tr>
              <a:tr h="26686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当一个站发送数据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局域网内所有站都能检测到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局域网内并非所有站都能检测到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24692795"/>
                  </a:ext>
                </a:extLst>
              </a:tr>
              <a:tr h="26686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目前常用速率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sz="1200" b="0">
                          <a:effectLst/>
                        </a:rPr>
                        <a:t>1 Gbit/s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sz="1200" b="0">
                          <a:effectLst/>
                        </a:rPr>
                        <a:t>1 Gbit/s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73319738"/>
                  </a:ext>
                </a:extLst>
              </a:tr>
              <a:tr h="26686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是否需要接入点 </a:t>
                      </a:r>
                      <a:r>
                        <a:rPr lang="en-US" altLang="zh-CN" sz="1200" b="0">
                          <a:effectLst/>
                        </a:rPr>
                        <a:t>AP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不需要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必须使用接入点 </a:t>
                      </a:r>
                      <a:r>
                        <a:rPr lang="en-US" altLang="zh-CN" sz="1200" b="0">
                          <a:effectLst/>
                        </a:rPr>
                        <a:t>AP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44809060"/>
                  </a:ext>
                </a:extLst>
              </a:tr>
              <a:tr h="26686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 dirty="0">
                          <a:effectLst/>
                        </a:rPr>
                        <a:t>安全性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>
                          <a:effectLst/>
                        </a:rPr>
                        <a:t>很好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 dirty="0">
                          <a:effectLst/>
                        </a:rPr>
                        <a:t>不如有线局域网好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15128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7029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19087-969D-05F9-F056-09C3CE44B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>
            <a:extLst>
              <a:ext uri="{FF2B5EF4-FFF2-40B4-BE49-F238E27FC236}">
                <a16:creationId xmlns:a16="http://schemas.microsoft.com/office/drawing/2014/main" id="{7A125F68-8F5A-0D4F-E866-B5CC40699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15">
            <a:extLst>
              <a:ext uri="{FF2B5EF4-FFF2-40B4-BE49-F238E27FC236}">
                <a16:creationId xmlns:a16="http://schemas.microsoft.com/office/drawing/2014/main" id="{9C7EAE5A-F8C7-1CFD-D75F-C8C3C7E53C54}"/>
              </a:ext>
            </a:extLst>
          </p:cNvPr>
          <p:cNvSpPr/>
          <p:nvPr/>
        </p:nvSpPr>
        <p:spPr>
          <a:xfrm>
            <a:off x="1381125" y="2271395"/>
            <a:ext cx="2138971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9FC6FBE6-D4AA-8FA0-1679-0C362A509D7C}"/>
              </a:ext>
            </a:extLst>
          </p:cNvPr>
          <p:cNvSpPr/>
          <p:nvPr/>
        </p:nvSpPr>
        <p:spPr>
          <a:xfrm>
            <a:off x="685800" y="332105"/>
            <a:ext cx="9799955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CF849ACC-5B16-480D-8375-FB9ACE5906C0}"/>
              </a:ext>
            </a:extLst>
          </p:cNvPr>
          <p:cNvSpPr/>
          <p:nvPr/>
        </p:nvSpPr>
        <p:spPr>
          <a:xfrm>
            <a:off x="957580" y="603885"/>
            <a:ext cx="9799955" cy="5847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书本习题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9-26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：发送帧到收到确认帧的时间</a:t>
            </a:r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53FB11CA-488C-13C4-8C24-69B8FCE517C0}"/>
              </a:ext>
            </a:extLst>
          </p:cNvPr>
          <p:cNvSpPr/>
          <p:nvPr/>
        </p:nvSpPr>
        <p:spPr>
          <a:xfrm>
            <a:off x="477520" y="1133340"/>
            <a:ext cx="11075644" cy="5337235"/>
          </a:xfrm>
          <a:custGeom>
            <a:avLst/>
            <a:gdLst/>
            <a:ahLst/>
            <a:cxnLst/>
            <a:rect l="l" t="t" r="r" b="b"/>
            <a:pathLst>
              <a:path w="5740400" h="1930400">
                <a:moveTo>
                  <a:pt x="101597" y="0"/>
                </a:moveTo>
                <a:lnTo>
                  <a:pt x="5638803" y="0"/>
                </a:lnTo>
                <a:cubicBezTo>
                  <a:pt x="5694913" y="0"/>
                  <a:pt x="5740400" y="45487"/>
                  <a:pt x="5740400" y="101597"/>
                </a:cubicBezTo>
                <a:lnTo>
                  <a:pt x="5740400" y="1828803"/>
                </a:lnTo>
                <a:cubicBezTo>
                  <a:pt x="5740400" y="1884913"/>
                  <a:pt x="5694913" y="1930400"/>
                  <a:pt x="56388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pic>
        <p:nvPicPr>
          <p:cNvPr id="9" name="Image 1">
            <a:extLst>
              <a:ext uri="{FF2B5EF4-FFF2-40B4-BE49-F238E27FC236}">
                <a16:creationId xmlns:a16="http://schemas.microsoft.com/office/drawing/2014/main" id="{E87AD878-1F71-B0E3-31BB-16ED7D99A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70228"/>
            <a:ext cx="13553440" cy="1176060"/>
          </a:xfrm>
          <a:prstGeom prst="rect">
            <a:avLst/>
          </a:prstGeom>
        </p:spPr>
      </p:pic>
      <p:sp>
        <p:nvSpPr>
          <p:cNvPr id="10" name="Text 13">
            <a:extLst>
              <a:ext uri="{FF2B5EF4-FFF2-40B4-BE49-F238E27FC236}">
                <a16:creationId xmlns:a16="http://schemas.microsoft.com/office/drawing/2014/main" id="{EB20CC64-5E53-727A-4887-3B3145F87416}"/>
              </a:ext>
            </a:extLst>
          </p:cNvPr>
          <p:cNvSpPr/>
          <p:nvPr/>
        </p:nvSpPr>
        <p:spPr>
          <a:xfrm>
            <a:off x="371749" y="1338453"/>
            <a:ext cx="10114006" cy="102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 3">
                <a:extLst>
                  <a:ext uri="{FF2B5EF4-FFF2-40B4-BE49-F238E27FC236}">
                    <a16:creationId xmlns:a16="http://schemas.microsoft.com/office/drawing/2014/main" id="{48A6660E-3F16-12BE-BBC2-C95B88F5EE04}"/>
                  </a:ext>
                </a:extLst>
              </p:cNvPr>
              <p:cNvSpPr/>
              <p:nvPr/>
            </p:nvSpPr>
            <p:spPr>
              <a:xfrm>
                <a:off x="686926" y="2201788"/>
                <a:ext cx="10276349" cy="131472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lvl="0">
                  <a:lnSpc>
                    <a:spcPct val="130000"/>
                  </a:lnSpc>
                  <a:defRPr/>
                </a:pP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解答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: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这个站要发送的信息共有以下一些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:</a:t>
                </a:r>
              </a:p>
              <a:p>
                <a:pPr lvl="0">
                  <a:lnSpc>
                    <a:spcPct val="130000"/>
                  </a:lnSpc>
                  <a:defRPr/>
                </a:pP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DIFS + RTS + SIFS + CTS + SIFS +1000 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字节的数据帧 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+ SIFS + ACK=DIFS+3</a:t>
                </a:r>
                <a14:m>
                  <m:oMath xmlns:m="http://schemas.openxmlformats.org/officeDocument/2006/math">
                    <m:r>
                      <a:rPr lang="en-US" altLang="zh-CN" sz="1700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Noto Sans SC" pitchFamily="34" charset="-120"/>
                      </a:rPr>
                      <m:t>×</m:t>
                    </m:r>
                  </m:oMath>
                </a14:m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SIFS+1048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字节</a:t>
                </a:r>
                <a:endParaRPr lang="en-US" altLang="zh-CN" sz="1700" b="1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Noto Sans SC" pitchFamily="34" charset="-120"/>
                </a:endParaRPr>
              </a:p>
              <a:p>
                <a:pPr lvl="0">
                  <a:lnSpc>
                    <a:spcPct val="130000"/>
                  </a:lnSpc>
                  <a:defRPr/>
                </a:pP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（其中 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RTS 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为 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20 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字节，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CTS 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和 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ACK 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各为 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14 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字节，合计 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48 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字节，加 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1000 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字节数据帧共 </a:t>
                </a:r>
                <a:r>
                  <a:rPr lang="en-US" altLang="zh-CN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1048 </a:t>
                </a:r>
                <a:r>
                  <a:rPr lang="zh-CN" altLang="en-US" sz="1700" b="1" dirty="0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Noto Sans SC" pitchFamily="34" charset="-120"/>
                  </a:rPr>
                  <a:t>字节）。</a:t>
                </a:r>
                <a:endParaRPr lang="en-US" altLang="zh-CN" sz="1700" b="1" dirty="0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Noto Sans SC" pitchFamily="34" charset="-120"/>
                </a:endParaRPr>
              </a:p>
            </p:txBody>
          </p:sp>
        </mc:Choice>
        <mc:Fallback>
          <p:sp>
            <p:nvSpPr>
              <p:cNvPr id="11" name="Text 3">
                <a:extLst>
                  <a:ext uri="{FF2B5EF4-FFF2-40B4-BE49-F238E27FC236}">
                    <a16:creationId xmlns:a16="http://schemas.microsoft.com/office/drawing/2014/main" id="{48A6660E-3F16-12BE-BBC2-C95B88F5EE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926" y="2201788"/>
                <a:ext cx="10276349" cy="1314728"/>
              </a:xfrm>
              <a:prstGeom prst="rect">
                <a:avLst/>
              </a:prstGeom>
              <a:blipFill>
                <a:blip r:embed="rId5"/>
                <a:stretch>
                  <a:fillRect l="-1306" r="-3145"/>
                </a:stretch>
              </a:blipFill>
              <a:ln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DD3723CE-8F24-B796-EC46-1C1816C1AC35}"/>
              </a:ext>
            </a:extLst>
          </p:cNvPr>
          <p:cNvSpPr txBox="1"/>
          <p:nvPr/>
        </p:nvSpPr>
        <p:spPr>
          <a:xfrm>
            <a:off x="685800" y="3397362"/>
            <a:ext cx="999227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已知：</a:t>
            </a:r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802.11b 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协议中，</a:t>
            </a:r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DIFS=128μs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SIFS=28μs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，数据速率 </a:t>
            </a:r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= 11Mbit/s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  <a:p>
            <a:r>
              <a:rPr lang="zh-CN" altLang="en-US" sz="17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计算过程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</a:p>
          <a:p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1048 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字节换算为比特：</a:t>
            </a:r>
          </a:p>
          <a:p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1048×8=8384bit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</a:p>
          <a:p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数据传输时间：</a:t>
            </a:r>
          </a:p>
          <a:p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8384bit÷11Mbit/s≈762.2μs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</a:p>
          <a:p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总时间：</a:t>
            </a:r>
          </a:p>
          <a:p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128μs+3×28μs+762.2μs=974.2μs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2AAD472-3156-4F3F-58AA-928C038B77B8}"/>
              </a:ext>
            </a:extLst>
          </p:cNvPr>
          <p:cNvSpPr txBox="1"/>
          <p:nvPr/>
        </p:nvSpPr>
        <p:spPr>
          <a:xfrm>
            <a:off x="429343" y="1293800"/>
            <a:ext cx="112851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假定有一个使用 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802.11b 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协议的站要发送 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1000 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字节长的数据帧（已包括了首部和尾部），并使用 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RTS 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 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CTS 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帧。试计算，从决定发送帧一直到收到确认帧所经历的时间（以微秒计），忽略传播时间和误码率。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B3E6501-AA47-1859-1332-A0E1D6698175}"/>
              </a:ext>
            </a:extLst>
          </p:cNvPr>
          <p:cNvSpPr txBox="1"/>
          <p:nvPr/>
        </p:nvSpPr>
        <p:spPr>
          <a:xfrm>
            <a:off x="686926" y="5564200"/>
            <a:ext cx="876428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因此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,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从决定发送帧一直到收到确认帧所经历的时间约为 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974.2</a:t>
            </a:r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μs</a:t>
            </a:r>
            <a:endParaRPr lang="zh-CN" altLang="en-US" sz="1700" dirty="0"/>
          </a:p>
        </p:txBody>
      </p:sp>
    </p:spTree>
    <p:extLst>
      <p:ext uri="{BB962C8B-B14F-4D97-AF65-F5344CB8AC3E}">
        <p14:creationId xmlns:p14="http://schemas.microsoft.com/office/powerpoint/2010/main" val="2104055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" grpId="0"/>
      <p:bldP spid="5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23-d2tarqtnfo2stf9djkm0.jpg"/>
          <p:cNvPicPr>
            <a:picLocks noChangeAspect="1"/>
          </p:cNvPicPr>
          <p:nvPr/>
        </p:nvPicPr>
        <p:blipFill>
          <a:blip r:embed="rId3"/>
          <a:srcRect t="104" b="104"/>
          <a:stretch/>
        </p:blipFill>
        <p:spPr>
          <a:xfrm flipH="1"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527665" y="365125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856615" y="5796915"/>
            <a:ext cx="363283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941909" y="4429709"/>
            <a:ext cx="5154091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zh-CN" altLang="en-US" sz="28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汇报人：林银蕊 甘芝清 黄慧雯</a:t>
            </a:r>
          </a:p>
        </p:txBody>
      </p:sp>
      <p:sp>
        <p:nvSpPr>
          <p:cNvPr id="14" name="Text 10"/>
          <p:cNvSpPr/>
          <p:nvPr/>
        </p:nvSpPr>
        <p:spPr>
          <a:xfrm>
            <a:off x="693356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</a:t>
            </a:r>
            <a:r>
              <a:rPr lang="en-US" altLang="zh-CN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/0</a:t>
            </a:r>
            <a:r>
              <a:rPr lang="en-US" altLang="zh-CN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Shape 11"/>
          <p:cNvSpPr/>
          <p:nvPr/>
        </p:nvSpPr>
        <p:spPr>
          <a:xfrm>
            <a:off x="2051663" y="5982681"/>
            <a:ext cx="6486525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16" name="Shape 12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32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  <p:pic>
        <p:nvPicPr>
          <p:cNvPr id="20" name="Image 2" descr="https://kimi-img.moonshot.cn/pub/slides/slides_tmpl/image/25-09-05-17:31:23-d2tarqtnfo2stf9djkm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5805" y="1319530"/>
            <a:ext cx="3823335" cy="422783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497</Words>
  <Application>Microsoft Office PowerPoint</Application>
  <PresentationFormat>宽屏</PresentationFormat>
  <Paragraphs>70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Calibri</vt:lpstr>
      <vt:lpstr>Cambria Math</vt:lpstr>
      <vt:lpstr>Arial</vt:lpstr>
      <vt:lpstr>宋体</vt:lpstr>
      <vt:lpstr>等线</vt:lpstr>
      <vt:lpstr>MiSans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 概述习题讲解</dc:title>
  <dc:subject>第1章 概述习题讲解</dc:subject>
  <dc:creator>Kimi</dc:creator>
  <cp:lastModifiedBy>yier gan</cp:lastModifiedBy>
  <cp:revision>30</cp:revision>
  <dcterms:created xsi:type="dcterms:W3CDTF">2025-12-03T01:33:56Z</dcterms:created>
  <dcterms:modified xsi:type="dcterms:W3CDTF">2025-12-29T10:22:46Z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{"Label":"第1章 概述习题讲解","ContentProducer":"001191110108MACG2KBH8F10000","ProduceID":"d4np39ptoom42qb1fqqg","ReservedCode1":"","ContentPropagator":"001191110108MACG2KBH8F20000","PropagateID":"d4np39ptoom42qb1fqqg","ReservedCode2":""}</vt:lpwstr>
  </property>
</Properties>
</file>